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8" r:id="rId3"/>
    <p:sldId id="269" r:id="rId4"/>
    <p:sldId id="263" r:id="rId5"/>
    <p:sldId id="270" r:id="rId6"/>
    <p:sldId id="271" r:id="rId7"/>
    <p:sldId id="273" r:id="rId8"/>
    <p:sldId id="276" r:id="rId9"/>
    <p:sldId id="285" r:id="rId10"/>
    <p:sldId id="284" r:id="rId11"/>
    <p:sldId id="274" r:id="rId12"/>
    <p:sldId id="275" r:id="rId13"/>
    <p:sldId id="277" r:id="rId14"/>
    <p:sldId id="286" r:id="rId15"/>
    <p:sldId id="279" r:id="rId16"/>
    <p:sldId id="282" r:id="rId17"/>
    <p:sldId id="280" r:id="rId18"/>
    <p:sldId id="283" r:id="rId19"/>
    <p:sldId id="27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Option 1" id="{42D8459F-7683-F84D-8DE6-C3C38246EA5E}">
          <p14:sldIdLst>
            <p14:sldId id="256"/>
            <p14:sldId id="264"/>
            <p14:sldId id="263"/>
            <p14:sldId id="257"/>
            <p14:sldId id="267"/>
            <p14:sldId id="26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0C618"/>
    <a:srgbClr val="D1040D"/>
    <a:srgbClr val="99D7CF"/>
    <a:srgbClr val="A2C0D2"/>
    <a:srgbClr val="499211"/>
    <a:srgbClr val="5486B8"/>
    <a:srgbClr val="164781"/>
    <a:srgbClr val="296A8E"/>
    <a:srgbClr val="10587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80" autoAdjust="0"/>
  </p:normalViewPr>
  <p:slideViewPr>
    <p:cSldViewPr snapToGrid="0">
      <p:cViewPr varScale="1">
        <p:scale>
          <a:sx n="63" d="100"/>
          <a:sy n="63" d="100"/>
        </p:scale>
        <p:origin x="-13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4F17F-797E-F743-99C7-34FA65335D3C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E63A2-433C-2447-B893-859ADBD601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1722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353FC-0869-45D3-95AF-CC29198471C2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65AC4-17B0-4E19-8496-B264E70A18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989346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962153" y="1751337"/>
            <a:ext cx="7355143" cy="9422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>
              <a:defRPr lang="en-US" sz="4000" b="0" dirty="0">
                <a:solidFill>
                  <a:schemeClr val="tx2"/>
                </a:solidFill>
                <a:latin typeface="+mj-lt"/>
                <a:cs typeface="Segoe UI Light"/>
              </a:defRPr>
            </a:lvl1pPr>
          </a:lstStyle>
          <a:p>
            <a:pPr marL="0" lvl="0"/>
            <a:r>
              <a:rPr lang="en-CA" dirty="0" smtClean="0"/>
              <a:t>Session Title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62153" y="2689373"/>
            <a:ext cx="7356267" cy="6049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 lang="en-US" dirty="0">
                <a:solidFill>
                  <a:schemeClr val="bg2"/>
                </a:solidFill>
                <a:latin typeface="+mn-lt"/>
                <a:cs typeface="Segoe UI Light"/>
              </a:defRPr>
            </a:lvl1pPr>
          </a:lstStyle>
          <a:p>
            <a:pPr lvl="0"/>
            <a:r>
              <a:rPr lang="en-CA" dirty="0" smtClean="0"/>
              <a:t>Subtitle</a:t>
            </a:r>
            <a:endParaRPr lang="en-US" dirty="0"/>
          </a:p>
        </p:txBody>
      </p:sp>
      <p:pic>
        <p:nvPicPr>
          <p:cNvPr id="1026" name="Picture 2" descr="http://social.technet.microsoft.com/wiki/themes/TechNetmetro/images/TN-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28" y="439512"/>
            <a:ext cx="1009650" cy="6286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745" y="228728"/>
            <a:ext cx="731222" cy="9218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5975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buClr>
                <a:schemeClr val="accent3"/>
              </a:buClr>
              <a:buFont typeface="Arial"/>
              <a:buNone/>
              <a:defRPr sz="2000">
                <a:solidFill>
                  <a:srgbClr val="595959"/>
                </a:solidFill>
                <a:latin typeface="+mn-lt"/>
                <a:cs typeface="Segoe"/>
              </a:defRPr>
            </a:lvl1pPr>
            <a:lvl2pPr marL="342900" indent="-342900">
              <a:buClr>
                <a:schemeClr val="accent4"/>
              </a:buClr>
              <a:buFont typeface="Arial"/>
              <a:buChar char="•"/>
              <a:defRPr sz="1800">
                <a:solidFill>
                  <a:srgbClr val="595959"/>
                </a:solidFill>
                <a:latin typeface="+mn-lt"/>
                <a:cs typeface="Segoe"/>
              </a:defRPr>
            </a:lvl2pPr>
            <a:lvl3pPr marL="638175" indent="-342900">
              <a:buClr>
                <a:schemeClr val="accent4"/>
              </a:buClr>
              <a:buFont typeface="Arial"/>
              <a:buChar char="•"/>
              <a:defRPr sz="1600">
                <a:solidFill>
                  <a:srgbClr val="595959"/>
                </a:solidFill>
                <a:latin typeface="+mn-lt"/>
                <a:cs typeface="Segoe"/>
              </a:defRPr>
            </a:lvl3pPr>
            <a:lvl4pPr marL="922338" indent="-342900">
              <a:buClr>
                <a:schemeClr val="accent4"/>
              </a:buClr>
              <a:buFont typeface="Arial"/>
              <a:buChar char="•"/>
              <a:defRPr sz="1600">
                <a:solidFill>
                  <a:srgbClr val="595959"/>
                </a:solidFill>
                <a:latin typeface="+mn-lt"/>
                <a:cs typeface="Segoe"/>
              </a:defRPr>
            </a:lvl4pPr>
            <a:lvl5pPr marL="1189038" indent="-342900">
              <a:buClr>
                <a:schemeClr val="accent4"/>
              </a:buClr>
              <a:buFont typeface="Arial"/>
              <a:buChar char="•"/>
              <a:defRPr sz="1600">
                <a:solidFill>
                  <a:srgbClr val="595959"/>
                </a:solidFill>
                <a:latin typeface="+mn-lt"/>
                <a:cs typeface="Segoe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431214" cy="365125"/>
          </a:xfrm>
          <a:prstGeom prst="rect">
            <a:avLst/>
          </a:prstGeom>
          <a:noFill/>
        </p:spPr>
        <p:txBody>
          <a:bodyPr vert="horz" lIns="91440" tIns="0" rIns="91440" bIns="45720" rtlCol="0" anchor="t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87470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68865"/>
            <a:ext cx="4038600" cy="4015650"/>
          </a:xfrm>
        </p:spPr>
        <p:txBody>
          <a:bodyPr>
            <a:normAutofit/>
          </a:bodyPr>
          <a:lstStyle>
            <a:lvl1pPr marL="285750" indent="-285750">
              <a:buClr>
                <a:schemeClr val="accent4"/>
              </a:buClr>
              <a:buFont typeface="Arial"/>
              <a:buChar char="•"/>
              <a:defRPr sz="1400">
                <a:solidFill>
                  <a:srgbClr val="595959"/>
                </a:solidFill>
                <a:latin typeface="+mn-lt"/>
                <a:cs typeface="Segoe"/>
              </a:defRPr>
            </a:lvl1pPr>
            <a:lvl2pPr marL="285750" indent="-285750">
              <a:buClr>
                <a:schemeClr val="accent4"/>
              </a:buClr>
              <a:buFont typeface="Arial"/>
              <a:buChar char="•"/>
              <a:defRPr sz="1400">
                <a:solidFill>
                  <a:srgbClr val="595959"/>
                </a:solidFill>
                <a:latin typeface="+mn-lt"/>
                <a:cs typeface="Segoe"/>
              </a:defRPr>
            </a:lvl2pPr>
            <a:lvl3pPr marL="285750" indent="-285750">
              <a:buClr>
                <a:schemeClr val="accent4"/>
              </a:buClr>
              <a:buFont typeface="Arial"/>
              <a:buChar char="•"/>
              <a:defRPr sz="1400">
                <a:solidFill>
                  <a:srgbClr val="595959"/>
                </a:solidFill>
                <a:latin typeface="+mn-lt"/>
                <a:cs typeface="Segoe"/>
              </a:defRPr>
            </a:lvl3pPr>
            <a:lvl4pPr marL="285750" indent="-285750">
              <a:buClr>
                <a:schemeClr val="accent4"/>
              </a:buClr>
              <a:buFont typeface="Arial"/>
              <a:buChar char="•"/>
              <a:defRPr sz="1400">
                <a:solidFill>
                  <a:srgbClr val="595959"/>
                </a:solidFill>
                <a:latin typeface="+mn-lt"/>
                <a:cs typeface="Segoe"/>
              </a:defRPr>
            </a:lvl4pPr>
            <a:lvl5pPr marL="285750" indent="-285750">
              <a:buClr>
                <a:schemeClr val="accent4"/>
              </a:buClr>
              <a:buFont typeface="Arial"/>
              <a:buChar char="•"/>
              <a:defRPr sz="1400">
                <a:solidFill>
                  <a:srgbClr val="595959"/>
                </a:solidFill>
                <a:latin typeface="+mn-lt"/>
                <a:cs typeface="Sego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51765" y="1465865"/>
            <a:ext cx="4040859" cy="409575"/>
          </a:xfrm>
          <a:solidFill>
            <a:schemeClr val="tx2"/>
          </a:solidFill>
        </p:spPr>
        <p:txBody>
          <a:bodyPr anchor="ctr">
            <a:noAutofit/>
          </a:bodyPr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4636994" y="1465865"/>
            <a:ext cx="4040859" cy="409575"/>
          </a:xfrm>
          <a:solidFill>
            <a:schemeClr val="tx2"/>
          </a:solidFill>
        </p:spPr>
        <p:txBody>
          <a:bodyPr anchor="ctr">
            <a:noAutofit/>
          </a:bodyPr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487858" cy="365125"/>
          </a:xfrm>
          <a:prstGeom prst="rect">
            <a:avLst/>
          </a:prstGeom>
          <a:noFill/>
        </p:spPr>
        <p:txBody>
          <a:bodyPr vert="horz" lIns="91440" tIns="0" rIns="91440" bIns="45720" rtlCol="0" anchor="t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4637088" y="1993900"/>
            <a:ext cx="4040187" cy="3981450"/>
          </a:xfrm>
        </p:spPr>
        <p:txBody>
          <a:bodyPr>
            <a:normAutofit/>
          </a:bodyPr>
          <a:lstStyle>
            <a:lvl1pPr marL="230188" indent="-230188">
              <a:buFont typeface="Arial"/>
              <a:buChar char="•"/>
              <a:defRPr sz="1400"/>
            </a:lvl1pPr>
            <a:lvl2pPr marL="230188" indent="-230188">
              <a:defRPr sz="1400"/>
            </a:lvl2pPr>
            <a:lvl3pPr marL="230188" indent="-230188">
              <a:defRPr sz="1400"/>
            </a:lvl3pPr>
            <a:lvl4pPr marL="230188" indent="-230188">
              <a:defRPr sz="1400"/>
            </a:lvl4pPr>
            <a:lvl5pPr marL="230188" indent="-230188"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1136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439306" cy="365125"/>
          </a:xfrm>
          <a:prstGeom prst="rect">
            <a:avLst/>
          </a:prstGeom>
          <a:noFill/>
        </p:spPr>
        <p:txBody>
          <a:bodyPr vert="horz" lIns="91440" tIns="0" rIns="91440" bIns="45720" rtlCol="0" anchor="t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90184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4634" y="803739"/>
            <a:ext cx="8229600" cy="6858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4634" y="1662029"/>
            <a:ext cx="8229600" cy="4621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431214" cy="365125"/>
          </a:xfrm>
          <a:prstGeom prst="rect">
            <a:avLst/>
          </a:prstGeom>
          <a:noFill/>
        </p:spPr>
        <p:txBody>
          <a:bodyPr vert="horz" lIns="91440" tIns="0" rIns="91440" bIns="45720" rtlCol="0" anchor="t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676" y="5539490"/>
            <a:ext cx="1328879" cy="132887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240053" y="70796"/>
            <a:ext cx="1830921" cy="657488"/>
          </a:xfrm>
          <a:prstGeom prst="rect">
            <a:avLst/>
          </a:prstGeom>
        </p:spPr>
      </p:pic>
      <p:pic>
        <p:nvPicPr>
          <p:cNvPr id="10" name="Picture 2" descr="http://social.technet.microsoft.com/wiki/themes/TechNetmetro/images/TN-logo.pn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34" y="51116"/>
            <a:ext cx="1009650" cy="6286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6537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timing>
    <p:tnLst>
      <p:par>
        <p:cTn id="1" dur="indefinite" restart="never" nodeType="tmRoot"/>
      </p:par>
    </p:tnLst>
  </p:timing>
  <p:hf hdr="0" dt="0"/>
  <p:txStyles>
    <p:titleStyle>
      <a:lvl1pPr marL="0" algn="l" defTabSz="457200" rtl="0" eaLnBrk="1" latinLnBrk="0" hangingPunct="1">
        <a:lnSpc>
          <a:spcPts val="3500"/>
        </a:lnSpc>
        <a:spcBef>
          <a:spcPct val="0"/>
        </a:spcBef>
        <a:buNone/>
        <a:defRPr kumimoji="0" lang="en-US" sz="3600" b="0" i="0" u="none" strike="noStrike" kern="1200" cap="none" spc="0" normalizeH="0" baseline="0" dirty="0">
          <a:ln>
            <a:noFill/>
          </a:ln>
          <a:solidFill>
            <a:schemeClr val="bg2"/>
          </a:solidFill>
          <a:effectLst/>
          <a:uLnTx/>
          <a:uFillTx/>
          <a:latin typeface="+mj-lt"/>
          <a:ea typeface="+mj-ea"/>
          <a:cs typeface="Segoe UI Light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None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Segoe"/>
        </a:defRPr>
      </a:lvl1pPr>
      <a:lvl2pPr marL="342900" indent="-34290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en-US" sz="24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Segoe"/>
        </a:defRPr>
      </a:lvl2pPr>
      <a:lvl3pPr marL="638175" indent="-34290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en-US" sz="20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Segoe"/>
        </a:defRPr>
      </a:lvl3pPr>
      <a:lvl4pPr marL="922338" indent="-34290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en-US" sz="20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Segoe"/>
        </a:defRPr>
      </a:lvl4pPr>
      <a:lvl5pPr marL="1189038" indent="-34290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en-US" sz="20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Segoe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International TechNet Wiki Summit</a:t>
            </a:r>
            <a:br>
              <a:rPr lang="pt-BR" dirty="0" smtClean="0"/>
            </a:br>
            <a:r>
              <a:rPr lang="pt-BR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</a:t>
            </a:r>
            <a:endParaRPr lang="en-US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Richard Mueller</a:t>
            </a:r>
          </a:p>
          <a:p>
            <a:endParaRPr lang="en-US" dirty="0"/>
          </a:p>
        </p:txBody>
      </p:sp>
      <p:sp>
        <p:nvSpPr>
          <p:cNvPr id="19" name="Subtitle 6"/>
          <p:cNvSpPr txBox="1">
            <a:spLocks/>
          </p:cNvSpPr>
          <p:nvPr/>
        </p:nvSpPr>
        <p:spPr>
          <a:xfrm>
            <a:off x="962152" y="3489046"/>
            <a:ext cx="7374127" cy="1681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Segoe"/>
              </a:rPr>
              <a:t>Active Directory: Leading Spaces in Names</a:t>
            </a:r>
          </a:p>
          <a:p>
            <a:pPr algn="l"/>
            <a:endParaRPr lang="pt-BR" sz="2800" dirty="0" smtClean="0">
              <a:solidFill>
                <a:schemeClr val="tx1">
                  <a:lumMod val="75000"/>
                  <a:lumOff val="25000"/>
                </a:schemeClr>
              </a:solidFill>
              <a:cs typeface="Segoe"/>
            </a:endParaRPr>
          </a:p>
          <a:p>
            <a:pPr algn="l"/>
            <a:r>
              <a:rPr 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Segoe"/>
              </a:rPr>
              <a:t>http://social.technet.microsoft.com/wiki/contents/articles/29168.active-directory-leading-spaces-in-names.aspx</a:t>
            </a:r>
          </a:p>
          <a:p>
            <a:pPr algn="l"/>
            <a:endParaRPr lang="pt-BR" sz="1300" b="1" dirty="0" smtClean="0">
              <a:solidFill>
                <a:schemeClr val="tx1">
                  <a:lumMod val="75000"/>
                  <a:lumOff val="25000"/>
                </a:schemeClr>
              </a:solidFill>
              <a:cs typeface="Segoe"/>
            </a:endParaRPr>
          </a:p>
          <a:p>
            <a:pPr algn="l"/>
            <a:endParaRPr lang="en-US" sz="1300" b="1" dirty="0">
              <a:solidFill>
                <a:schemeClr val="tx1"/>
              </a:solidFill>
              <a:cs typeface="Sego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780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How I Came Up With the Idea for the Wiki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How I Researched the Topic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Solution to this Problem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Organization of the Article – Features I used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How to Make an Article More Useful – Help People Find It</a:t>
            </a:r>
            <a:endParaRPr lang="en-US" sz="2400" dirty="0">
              <a:solidFill>
                <a:schemeClr val="tx2"/>
              </a:solidFill>
            </a:endParaRPr>
          </a:p>
          <a:p>
            <a:pPr marL="0" lvl="2" indent="0">
              <a:buNone/>
            </a:pPr>
            <a:endParaRPr lang="en-US" sz="2000" dirty="0" smtClean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634" y="803739"/>
            <a:ext cx="8282646" cy="685800"/>
          </a:xfrm>
        </p:spPr>
        <p:txBody>
          <a:bodyPr/>
          <a:lstStyle/>
          <a:p>
            <a:r>
              <a:rPr lang="en-US" dirty="0" smtClean="0"/>
              <a:t>How I Came Up With the Idea for the Wiki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Previous Work on Characters Escaped with \ in AD:</a:t>
            </a:r>
            <a:endParaRPr lang="en-US" sz="2400" dirty="0">
              <a:solidFill>
                <a:schemeClr val="tx2"/>
              </a:solidFill>
            </a:endParaRPr>
          </a:p>
          <a:p>
            <a:pPr marL="0" lvl="2" indent="0">
              <a:buNone/>
            </a:pPr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  , \ # + &lt; &gt; ; “ =</a:t>
            </a:r>
            <a:endParaRPr lang="en-US" sz="2000" dirty="0" smtClean="0">
              <a:solidFill>
                <a:schemeClr val="bg2"/>
              </a:solidFill>
            </a:endParaRP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bg2"/>
                </a:solidFill>
              </a:rPr>
              <a:t>Only needed for Distinguished Names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bg2"/>
                </a:solidFill>
              </a:rPr>
              <a:t>Feedback – Leading Spaces Also Must be Escaped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bg2"/>
                </a:solidFill>
              </a:rPr>
              <a:t>After Testing, Trailing Spaces Also Must be Escaped</a:t>
            </a:r>
          </a:p>
          <a:p>
            <a:pPr marL="0" lvl="2" indent="0">
              <a:buNone/>
            </a:pPr>
            <a:r>
              <a:rPr lang="en-US" sz="1900" dirty="0" smtClean="0">
                <a:solidFill>
                  <a:schemeClr val="bg2"/>
                </a:solidFill>
              </a:rPr>
              <a:t>Example: cn=\ Wilson\, James\ ,ou=</a:t>
            </a:r>
            <a:r>
              <a:rPr lang="en-US" sz="1900" dirty="0" err="1" smtClean="0">
                <a:solidFill>
                  <a:schemeClr val="bg2"/>
                </a:solidFill>
              </a:rPr>
              <a:t>East,dc</a:t>
            </a:r>
            <a:r>
              <a:rPr lang="en-US" sz="1900" dirty="0" smtClean="0">
                <a:solidFill>
                  <a:schemeClr val="bg2"/>
                </a:solidFill>
              </a:rPr>
              <a:t>=</a:t>
            </a:r>
            <a:r>
              <a:rPr lang="en-US" sz="1900" dirty="0" err="1" smtClean="0">
                <a:solidFill>
                  <a:schemeClr val="bg2"/>
                </a:solidFill>
              </a:rPr>
              <a:t>domain,dc</a:t>
            </a:r>
            <a:r>
              <a:rPr lang="en-US" sz="1900" dirty="0" smtClean="0">
                <a:solidFill>
                  <a:schemeClr val="bg2"/>
                </a:solidFill>
              </a:rPr>
              <a:t>=com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bg2"/>
                </a:solidFill>
              </a:rPr>
              <a:t>Forum Thread: User Could not be Found in ADUC</a:t>
            </a:r>
          </a:p>
          <a:p>
            <a:pPr marL="0" lvl="2" indent="0">
              <a:buNone/>
            </a:pPr>
            <a:r>
              <a:rPr lang="en-US" sz="1900" dirty="0" smtClean="0">
                <a:solidFill>
                  <a:schemeClr val="bg2"/>
                </a:solidFill>
              </a:rPr>
              <a:t>      Assigning Manager to User</a:t>
            </a:r>
          </a:p>
          <a:p>
            <a:pPr marL="0" lvl="2" indent="0">
              <a:buNone/>
            </a:pPr>
            <a:r>
              <a:rPr lang="en-US" sz="1900" dirty="0" smtClean="0">
                <a:solidFill>
                  <a:schemeClr val="bg2"/>
                </a:solidFill>
              </a:rPr>
              <a:t>      Add User to a Group</a:t>
            </a:r>
          </a:p>
          <a:p>
            <a:pPr marL="0" lvl="2" indent="0">
              <a:buNone/>
            </a:pPr>
            <a:r>
              <a:rPr lang="en-US" sz="1900" dirty="0" smtClean="0">
                <a:solidFill>
                  <a:schemeClr val="bg2"/>
                </a:solidFill>
              </a:rPr>
              <a:t>      Filter in ADUC</a:t>
            </a:r>
            <a:endParaRPr lang="en-US" sz="1900" dirty="0">
              <a:solidFill>
                <a:schemeClr val="bg2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Research: Assign Manager in ADUC</a:t>
            </a:r>
            <a:endParaRPr lang="en-US" dirty="0"/>
          </a:p>
        </p:txBody>
      </p:sp>
      <p:pic>
        <p:nvPicPr>
          <p:cNvPr id="5" name="Content Placeholder 4" descr="LS01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0336" y="1357313"/>
            <a:ext cx="5153294" cy="5486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 to Select cn= Amy Tuttle</a:t>
            </a:r>
            <a:endParaRPr lang="en-US" dirty="0"/>
          </a:p>
        </p:txBody>
      </p:sp>
      <p:pic>
        <p:nvPicPr>
          <p:cNvPr id="5" name="Content Placeholder 4" descr="LS04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0330" y="1505744"/>
            <a:ext cx="6042842" cy="512064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Result</a:t>
            </a:r>
            <a:endParaRPr lang="en-US" dirty="0"/>
          </a:p>
        </p:txBody>
      </p:sp>
      <p:pic>
        <p:nvPicPr>
          <p:cNvPr id="5" name="Content Placeholder 4" descr="LS05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3210" y="1645920"/>
            <a:ext cx="6021659" cy="5486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“Advanced” Tab</a:t>
            </a:r>
            <a:endParaRPr lang="en-US" dirty="0"/>
          </a:p>
        </p:txBody>
      </p:sp>
      <p:pic>
        <p:nvPicPr>
          <p:cNvPr id="5" name="Content Placeholder 4" descr="LS06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3849" y="1280160"/>
            <a:ext cx="5577840" cy="557784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Have Names with Leading Space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34634" y="2072640"/>
            <a:ext cx="8229600" cy="3124200"/>
          </a:xfrm>
        </p:spPr>
        <p:txBody>
          <a:bodyPr>
            <a:normAutofit/>
          </a:bodyPr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Make the Users Difficult to Find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Obscure the Real Name (leading space easy to miss)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Make Name Appear First Alphabetically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By Mistake (bulk creation using script)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or Workaround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34634" y="2072640"/>
            <a:ext cx="8229600" cy="3124200"/>
          </a:xfrm>
        </p:spPr>
        <p:txBody>
          <a:bodyPr>
            <a:normAutofit/>
          </a:bodyPr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Remove Leading Spaces from all Names of all Objects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Objects can be Users, Contacts, Groups, Computers, Organizational Units, Domain Components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Find Objects with Leading Spaces in the Name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34634" y="2072640"/>
            <a:ext cx="8229600" cy="3124200"/>
          </a:xfrm>
        </p:spPr>
        <p:txBody>
          <a:bodyPr>
            <a:normAutofit fontScale="92500" lnSpcReduction="20000"/>
          </a:bodyPr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LDAP Syntax Filter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“(Name=\20*)”</a:t>
            </a:r>
          </a:p>
          <a:p>
            <a:pPr marL="0" lvl="2" indent="0"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PowerShell Syntax Filter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{Name –Like “\20*”}</a:t>
            </a:r>
          </a:p>
          <a:p>
            <a:pPr marL="0" lvl="2" indent="0"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Name is the Relative Distinguished Name (value of cn for users)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“*” is the Wildcard character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ASCII hex representation of space character = 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with LDAP Filter (</a:t>
            </a:r>
            <a:r>
              <a:rPr lang="en-US" dirty="0" err="1" smtClean="0"/>
              <a:t>dsquery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Content Placeholder 4" descr="LS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7472" y="1735295"/>
            <a:ext cx="8723648" cy="219456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with PowerShell Filter</a:t>
            </a:r>
            <a:endParaRPr lang="en-US" dirty="0"/>
          </a:p>
        </p:txBody>
      </p:sp>
      <p:pic>
        <p:nvPicPr>
          <p:cNvPr id="6" name="Content Placeholder 5" descr="LS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0201" y="1340009"/>
            <a:ext cx="7805400" cy="530352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 – Rename the Objects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To Remove a Leading Space in a Name, You Must Rename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You Cannot Modify Name directly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The System Does Not Allow You to Modify the cn Attribute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Used in the Wiki Article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Headings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Table of Contents [TOC]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Other Resources Section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See Also Section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Cross-Linking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Contents: Edit Mode</a:t>
            </a:r>
            <a:endParaRPr lang="en-US" dirty="0"/>
          </a:p>
        </p:txBody>
      </p:sp>
      <p:pic>
        <p:nvPicPr>
          <p:cNvPr id="5" name="Content Placeholder 4" descr="LS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496" y="1504315"/>
            <a:ext cx="8923504" cy="393192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pic>
        <p:nvPicPr>
          <p:cNvPr id="5" name="Content Placeholder 4" descr="LS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7413" y="1463040"/>
            <a:ext cx="6830799" cy="539496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Resources and See Also</a:t>
            </a:r>
            <a:endParaRPr lang="en-US" dirty="0"/>
          </a:p>
        </p:txBody>
      </p:sp>
      <p:pic>
        <p:nvPicPr>
          <p:cNvPr id="5" name="Content Placeholder 4" descr="LS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6435" y="1559084"/>
            <a:ext cx="7490953" cy="521208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Cross-Linking	</a:t>
            </a:r>
            <a:endParaRPr lang="en-US" dirty="0"/>
          </a:p>
        </p:txBody>
      </p:sp>
      <p:pic>
        <p:nvPicPr>
          <p:cNvPr id="5" name="Content Placeholder 4" descr="LS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8301" y="1671479"/>
            <a:ext cx="8602500" cy="329184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The Idea was Prompted by a Forum Question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I Researched the Issue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Tested in my Lab Domain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I Used Features to Improve the Wiki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Headings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Table of Contents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Links – Other Resources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“See Also” Section</a:t>
            </a:r>
          </a:p>
          <a:p>
            <a:pPr marL="0" lvl="2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Hyperlinks to Define Terms and Acronyms (Cross-Linking)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34634" y="6503244"/>
            <a:ext cx="285253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7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SS 2011_SpeakerTemplateDark">
  <a:themeElements>
    <a:clrScheme name="SQL PASS">
      <a:dk1>
        <a:sysClr val="windowText" lastClr="000000"/>
      </a:dk1>
      <a:lt1>
        <a:sysClr val="window" lastClr="FFFFFF"/>
      </a:lt1>
      <a:dk2>
        <a:srgbClr val="164781"/>
      </a:dk2>
      <a:lt2>
        <a:srgbClr val="5486B8"/>
      </a:lt2>
      <a:accent1>
        <a:srgbClr val="A2C0D2"/>
      </a:accent1>
      <a:accent2>
        <a:srgbClr val="99D7CF"/>
      </a:accent2>
      <a:accent3>
        <a:srgbClr val="499211"/>
      </a:accent3>
      <a:accent4>
        <a:srgbClr val="90C618"/>
      </a:accent4>
      <a:accent5>
        <a:srgbClr val="5FA57A"/>
      </a:accent5>
      <a:accent6>
        <a:srgbClr val="D1040D"/>
      </a:accent6>
      <a:hlink>
        <a:srgbClr val="90C618"/>
      </a:hlink>
      <a:folHlink>
        <a:srgbClr val="90C618"/>
      </a:folHlink>
    </a:clrScheme>
    <a:fontScheme name="PASS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PASS 2011_SpeakerTemplateDark.potx</Template>
  <TotalTime>829</TotalTime>
  <Words>432</Words>
  <Application>Microsoft Office PowerPoint</Application>
  <PresentationFormat>On-screen Show (4:3)</PresentationFormat>
  <Paragraphs>88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PASS 2011_SpeakerTemplateDark</vt:lpstr>
      <vt:lpstr>International TechNet Wiki Summit 2015</vt:lpstr>
      <vt:lpstr>Agenda</vt:lpstr>
      <vt:lpstr>How I Came Up With the Idea for the Wiki </vt:lpstr>
      <vt:lpstr>Research: Assign Manager in ADUC</vt:lpstr>
      <vt:lpstr>Attempt to Select cn= Amy Tuttle</vt:lpstr>
      <vt:lpstr>The Result</vt:lpstr>
      <vt:lpstr>Using “Advanced” Tab</vt:lpstr>
      <vt:lpstr>Why Have Names with Leading Space   </vt:lpstr>
      <vt:lpstr>Solution or Workaround   </vt:lpstr>
      <vt:lpstr>How to Find Objects with Leading Spaces in the Name   </vt:lpstr>
      <vt:lpstr>Solution with LDAP Filter (dsquery)</vt:lpstr>
      <vt:lpstr>Solution with PowerShell Filter</vt:lpstr>
      <vt:lpstr>Fix – Rename the Objects</vt:lpstr>
      <vt:lpstr>Features Used in the Wiki Article</vt:lpstr>
      <vt:lpstr>Table of Contents: Edit Mode</vt:lpstr>
      <vt:lpstr>Table of Contents</vt:lpstr>
      <vt:lpstr>Other Resources and See Also</vt:lpstr>
      <vt:lpstr>Cross-Linking </vt:lpstr>
      <vt:lpstr>Summary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Durval</dc:creator>
  <cp:keywords>TNWiki Summit; Wiki Ninjas; TechNet Wiki</cp:keywords>
  <cp:lastModifiedBy>rlmueller</cp:lastModifiedBy>
  <cp:revision>36</cp:revision>
  <dcterms:created xsi:type="dcterms:W3CDTF">2011-05-03T05:22:43Z</dcterms:created>
  <dcterms:modified xsi:type="dcterms:W3CDTF">2015-03-19T16:24:19Z</dcterms:modified>
  <cp:category>TNWiki</cp:category>
</cp:coreProperties>
</file>